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9" r:id="rId3"/>
    <p:sldId id="261" r:id="rId4"/>
    <p:sldId id="262" r:id="rId5"/>
    <p:sldId id="263" r:id="rId6"/>
    <p:sldId id="278" r:id="rId7"/>
    <p:sldId id="264" r:id="rId8"/>
    <p:sldId id="265" r:id="rId9"/>
    <p:sldId id="268" r:id="rId10"/>
    <p:sldId id="269" r:id="rId11"/>
    <p:sldId id="275" r:id="rId12"/>
    <p:sldId id="276" r:id="rId13"/>
    <p:sldId id="280" r:id="rId14"/>
    <p:sldId id="281" r:id="rId15"/>
    <p:sldId id="271" r:id="rId16"/>
    <p:sldId id="272" r:id="rId17"/>
    <p:sldId id="273" r:id="rId18"/>
    <p:sldId id="277" r:id="rId1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1414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教学无忧http://jiaoxue5u.taobao.com/专注中小学 教学事业！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962FA99-F1D8-4AEF-A214-DD449CB1079C}" type="datetime1">
              <a:rPr lang="zh-CN" altLang="en-US"/>
              <a:pPr/>
              <a:t>2015/8/25 Tuesday</a:t>
            </a:fld>
            <a:endParaRPr lang="en-US" altLang="zh-CN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唯一客服qq 1119139686  欢迎跟我们联系</a:t>
            </a:r>
            <a:endParaRPr lang="en-US" altLang="zh-CN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CB3CA62-87C3-4C4C-A439-23D32E94939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83616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教学无忧http://jiaoxue5u.taobao.com/专注中小学 教学事业！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524A60-CB4D-42BD-A088-5DB046B13420}" type="datetime1">
              <a:rPr lang="zh-CN" altLang="en-US"/>
              <a:pPr/>
              <a:t>2015/8/25 Tuesday</a:t>
            </a:fld>
            <a:endParaRPr lang="en-US" altLang="zh-CN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唯一客服qq 1119139686  欢迎跟我们联系</a:t>
            </a:r>
            <a:endParaRPr lang="en-US" altLang="zh-CN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4B1478-460F-45DB-AB6F-7A4E9D7550C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47642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3962400" y="1066800"/>
            <a:ext cx="4648200" cy="1981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3962400" y="3657600"/>
            <a:ext cx="4572000" cy="16764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01625" y="607695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C1A5E87B-88F4-40EC-819D-52249713987E}" type="datetime1">
              <a:rPr lang="zh-CN" altLang="en-US" smtClean="0"/>
              <a:t>2015/8/25 Tuesday</a:t>
            </a:fld>
            <a:endParaRPr lang="en-US" altLang="zh-CN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0769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7695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54992B3D-AE08-4CA0-91E8-C99D48B8AE0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71B57A-98FB-4665-BFF3-139EDF4750A8}" type="datetime1">
              <a:rPr lang="zh-CN" altLang="en-US" smtClean="0"/>
              <a:t>2015/8/25 Tuesday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FA4A73-8194-4E46-8745-1C080EB58C8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12094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10363" y="685800"/>
            <a:ext cx="2135187" cy="5181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56338" cy="5181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363BB4-C78C-4E17-B600-BA3C0DADA707}" type="datetime1">
              <a:rPr lang="zh-CN" altLang="en-US" smtClean="0"/>
              <a:t>2015/8/25 Tuesday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3CB359-FAC1-404F-807D-D3B9D54DF51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00179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F34092-615A-4B88-926D-080B57EB25A3}" type="datetime1">
              <a:rPr lang="zh-CN" altLang="en-US" smtClean="0"/>
              <a:t>2015/8/25 Tuesday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5789A6-08D6-4034-8E98-2C4601EF544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6303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A1CAAC-17BE-4BF5-B180-34CA80270927}" type="datetime1">
              <a:rPr lang="zh-CN" altLang="en-US" smtClean="0"/>
              <a:t>2015/8/25 Tuesday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B612D5-9CC1-4619-9303-8515996CF57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7891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94175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1375" y="1981200"/>
            <a:ext cx="4194175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F7DE5D-A26C-456C-86B1-B5E5DB40D36C}" type="datetime1">
              <a:rPr lang="zh-CN" altLang="en-US" smtClean="0"/>
              <a:t>2015/8/25 Tuesday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470F3-4E3F-4F1C-9F72-97D98B0FEA5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8683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5FA4EC-EB06-4C63-8CFF-63DE0C95271D}" type="datetime1">
              <a:rPr lang="zh-CN" altLang="en-US" smtClean="0"/>
              <a:t>2015/8/25 Tuesday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67E2A-90C8-4ADF-956D-25287048CF1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38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2518BC-1A07-413E-8B12-324D53261EA5}" type="datetime1">
              <a:rPr lang="zh-CN" altLang="en-US" smtClean="0"/>
              <a:t>2015/8/25 Tuesday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A4FDF7-0977-4FBC-840E-E5373731AD2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54259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273C8A-1798-45B7-8A3F-DE51D66FA7F9}" type="datetime1">
              <a:rPr lang="zh-CN" altLang="en-US" smtClean="0"/>
              <a:t>2015/8/25 Tuesday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48E64-11DE-4CD9-9A2B-8BD23125292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4963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EFBAD7-0662-465F-A9B6-9C68739A76FF}" type="datetime1">
              <a:rPr lang="zh-CN" altLang="en-US" smtClean="0"/>
              <a:t>2015/8/25 Tuesday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96B4A4-4055-46B2-8069-E6EDF93D506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20164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2B9D17-5214-4D90-86E5-6332FEF35EE6}" type="datetime1">
              <a:rPr lang="zh-CN" altLang="en-US" smtClean="0"/>
              <a:t>2015/8/25 Tuesday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3EEF22-0EB2-411B-A7B6-2FF58A18503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53366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6858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4800" y="1981200"/>
            <a:ext cx="854075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0198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A54BF6B-28A6-4C38-B654-9D668D701A0D}" type="datetime1">
              <a:rPr lang="zh-CN" altLang="en-US" smtClean="0"/>
              <a:t>2015/8/25 Tuesday</a:t>
            </a:fld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98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198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F744C46-81B5-4DB8-B5F2-0B0A1E299CC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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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file:///D:\zmj-1872-15408.rm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>
            <a:hlinkClick r:id="rId2" action="ppaction://hlinkfile"/>
          </p:cNvPr>
          <p:cNvSpPr>
            <a:spLocks noChangeArrowheads="1" noChangeShapeType="1"/>
          </p:cNvSpPr>
          <p:nvPr/>
        </p:nvSpPr>
        <p:spPr bwMode="auto">
          <a:xfrm>
            <a:off x="250825" y="981075"/>
            <a:ext cx="8642350" cy="2463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000" spc="1201">
                <a:solidFill>
                  <a:srgbClr val="0000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就英法联军远征中国给</a:t>
            </a:r>
          </a:p>
          <a:p>
            <a:pPr algn="ctr"/>
            <a:r>
              <a:rPr lang="zh-CN" altLang="en-US" sz="6000" spc="1201">
                <a:solidFill>
                  <a:srgbClr val="0000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巴特勒上尉的信</a:t>
            </a:r>
          </a:p>
        </p:txBody>
      </p:sp>
      <p:sp>
        <p:nvSpPr>
          <p:cNvPr id="4099" name="WordArt 3"/>
          <p:cNvSpPr>
            <a:spLocks noChangeArrowheads="1" noChangeShapeType="1"/>
          </p:cNvSpPr>
          <p:nvPr/>
        </p:nvSpPr>
        <p:spPr bwMode="auto">
          <a:xfrm>
            <a:off x="3348038" y="4076700"/>
            <a:ext cx="1828800" cy="80645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zh-CN" altLang="en-US" sz="9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68999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雨果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68313" y="260350"/>
            <a:ext cx="7993062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反复朗读后半部分</a:t>
            </a:r>
            <a:r>
              <a:rPr lang="zh-CN" altLang="en-US" sz="3200" b="1">
                <a:solidFill>
                  <a:srgbClr val="0000FF"/>
                </a:solidFill>
              </a:rPr>
              <a:t>找出讽刺侵略者的语句</a:t>
            </a:r>
            <a:r>
              <a:rPr lang="en-US" altLang="zh-CN" sz="3200" b="1">
                <a:solidFill>
                  <a:srgbClr val="0000FF"/>
                </a:solidFill>
              </a:rPr>
              <a:t>,</a:t>
            </a:r>
            <a:r>
              <a:rPr lang="zh-CN" altLang="en-US" sz="3200" b="1">
                <a:solidFill>
                  <a:srgbClr val="0000FF"/>
                </a:solidFill>
              </a:rPr>
              <a:t>大声朗读</a:t>
            </a:r>
            <a:r>
              <a:rPr lang="en-US" altLang="zh-CN" sz="3200" b="1">
                <a:solidFill>
                  <a:srgbClr val="0000FF"/>
                </a:solidFill>
              </a:rPr>
              <a:t>,</a:t>
            </a:r>
            <a:r>
              <a:rPr lang="zh-CN" altLang="en-US" sz="3200" b="1">
                <a:solidFill>
                  <a:srgbClr val="0000FF"/>
                </a:solidFill>
              </a:rPr>
              <a:t>思考</a:t>
            </a:r>
            <a:r>
              <a:rPr lang="en-US" altLang="zh-CN" sz="3200" b="1">
                <a:solidFill>
                  <a:srgbClr val="0000FF"/>
                </a:solidFill>
              </a:rPr>
              <a:t>:</a:t>
            </a: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18" charset="0"/>
              </a:rPr>
              <a:t>雨果谴责英法联军的强盗行为主要运用了什么修辞方法？使用这方法有什么作用？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11188" y="2420938"/>
            <a:ext cx="806450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Times New Roman" panose="02020603050405020304" pitchFamily="18" charset="0"/>
              </a:rPr>
              <a:t>         </a:t>
            </a:r>
            <a:r>
              <a:rPr lang="zh-CN" altLang="en-US" sz="3200" b="1">
                <a:latin typeface="Times New Roman" panose="02020603050405020304" pitchFamily="18" charset="0"/>
              </a:rPr>
              <a:t>巴特勒他们期待雨果对英法的这个</a:t>
            </a:r>
            <a:r>
              <a:rPr lang="zh-CN" altLang="en-US" sz="3200" b="1"/>
              <a:t>“</a:t>
            </a:r>
            <a:r>
              <a:rPr lang="zh-CN" altLang="en-US" sz="3200" b="1">
                <a:latin typeface="Times New Roman" panose="02020603050405020304" pitchFamily="18" charset="0"/>
              </a:rPr>
              <a:t>胜利</a:t>
            </a:r>
            <a:r>
              <a:rPr lang="zh-CN" altLang="en-US" sz="3200" b="1"/>
              <a:t>”</a:t>
            </a:r>
            <a:r>
              <a:rPr lang="zh-CN" altLang="en-US" sz="3200" b="1">
                <a:latin typeface="Times New Roman" panose="02020603050405020304" pitchFamily="18" charset="0"/>
              </a:rPr>
              <a:t>给予盛大赞誉。雨果在愤怒之下，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用</a:t>
            </a: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18" charset="0"/>
              </a:rPr>
              <a:t>反语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来形容强盗心理，讽刺强盗心理。</a:t>
            </a:r>
            <a:r>
              <a:rPr lang="zh-CN" altLang="en-US" sz="3200" b="1">
                <a:latin typeface="Times New Roman" panose="02020603050405020304" pitchFamily="18" charset="0"/>
              </a:rPr>
              <a:t>像</a:t>
            </a:r>
            <a:r>
              <a:rPr lang="zh-CN" altLang="en-US" sz="3200" b="1"/>
              <a:t>“</a:t>
            </a:r>
            <a:r>
              <a:rPr lang="zh-CN" altLang="en-US" sz="3200" b="1">
                <a:latin typeface="Times New Roman" panose="02020603050405020304" pitchFamily="18" charset="0"/>
              </a:rPr>
              <a:t>漂亮</a:t>
            </a:r>
            <a:r>
              <a:rPr lang="zh-CN" altLang="en-US" sz="3200" b="1"/>
              <a:t>”</a:t>
            </a:r>
            <a:r>
              <a:rPr lang="zh-CN" altLang="en-US" sz="3200" b="1">
                <a:latin typeface="Times New Roman" panose="02020603050405020304" pitchFamily="18" charset="0"/>
              </a:rPr>
              <a:t>、</a:t>
            </a:r>
            <a:r>
              <a:rPr lang="zh-CN" altLang="en-US" sz="3200" b="1"/>
              <a:t>“</a:t>
            </a:r>
            <a:r>
              <a:rPr lang="zh-CN" altLang="en-US" sz="3200" b="1">
                <a:latin typeface="Times New Roman" panose="02020603050405020304" pitchFamily="18" charset="0"/>
              </a:rPr>
              <a:t>丰功伟绩</a:t>
            </a:r>
            <a:r>
              <a:rPr lang="zh-CN" altLang="en-US" sz="3200" b="1"/>
              <a:t>”</a:t>
            </a:r>
            <a:r>
              <a:rPr lang="zh-CN" altLang="en-US" sz="3200" b="1">
                <a:latin typeface="Times New Roman" panose="02020603050405020304" pitchFamily="18" charset="0"/>
              </a:rPr>
              <a:t>、</a:t>
            </a:r>
            <a:r>
              <a:rPr lang="zh-CN" altLang="en-US" sz="3200" b="1"/>
              <a:t>“</a:t>
            </a:r>
            <a:r>
              <a:rPr lang="zh-CN" altLang="en-US" sz="3200" b="1">
                <a:latin typeface="Times New Roman" panose="02020603050405020304" pitchFamily="18" charset="0"/>
              </a:rPr>
              <a:t>收获巨大</a:t>
            </a:r>
            <a:r>
              <a:rPr lang="zh-CN" altLang="en-US" sz="3200" b="1"/>
              <a:t>”</a:t>
            </a:r>
            <a:r>
              <a:rPr lang="zh-CN" altLang="en-US" sz="3200" b="1">
                <a:latin typeface="Times New Roman" panose="02020603050405020304" pitchFamily="18" charset="0"/>
              </a:rPr>
              <a:t>、</a:t>
            </a:r>
            <a:r>
              <a:rPr lang="zh-CN" altLang="en-US" sz="3200" b="1"/>
              <a:t>“</a:t>
            </a:r>
            <a:r>
              <a:rPr lang="zh-CN" altLang="en-US" sz="3200" b="1">
                <a:latin typeface="Times New Roman" panose="02020603050405020304" pitchFamily="18" charset="0"/>
              </a:rPr>
              <a:t>文明</a:t>
            </a:r>
            <a:r>
              <a:rPr lang="zh-CN" altLang="en-US" sz="3200" b="1"/>
              <a:t>”</a:t>
            </a:r>
            <a:r>
              <a:rPr lang="zh-CN" altLang="en-US" sz="3200" b="1">
                <a:latin typeface="Times New Roman" panose="02020603050405020304" pitchFamily="18" charset="0"/>
              </a:rPr>
              <a:t>、</a:t>
            </a:r>
            <a:r>
              <a:rPr lang="zh-CN" altLang="en-US" sz="3200" b="1"/>
              <a:t>“</a:t>
            </a:r>
            <a:r>
              <a:rPr lang="zh-CN" altLang="en-US" sz="3200" b="1">
                <a:latin typeface="Times New Roman" panose="02020603050405020304" pitchFamily="18" charset="0"/>
              </a:rPr>
              <a:t>野蛮</a:t>
            </a:r>
            <a:r>
              <a:rPr lang="zh-CN" altLang="en-US" sz="3200" b="1"/>
              <a:t>”</a:t>
            </a:r>
            <a:r>
              <a:rPr lang="zh-CN" altLang="en-US" sz="3200" b="1">
                <a:latin typeface="Times New Roman" panose="02020603050405020304" pitchFamily="18" charset="0"/>
              </a:rPr>
              <a:t>等等反语正是强盗的口吻，有辛辣的讽刺意味。最后将自己对远征中国的强盗行为的严厉谴责说成</a:t>
            </a:r>
            <a:r>
              <a:rPr lang="zh-CN" altLang="en-US" sz="3200" b="1"/>
              <a:t>“</a:t>
            </a:r>
            <a:r>
              <a:rPr lang="zh-CN" altLang="en-US" sz="3200" b="1">
                <a:latin typeface="Times New Roman" panose="02020603050405020304" pitchFamily="18" charset="0"/>
              </a:rPr>
              <a:t>全部赞誉</a:t>
            </a:r>
            <a:r>
              <a:rPr lang="zh-CN" altLang="en-US" sz="3200" b="1"/>
              <a:t>”</a:t>
            </a:r>
            <a:r>
              <a:rPr lang="zh-CN" altLang="en-US" sz="3200" b="1">
                <a:latin typeface="Times New Roman" panose="02020603050405020304" pitchFamily="18" charset="0"/>
              </a:rPr>
              <a:t>，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有极其尖锐的嘲讽意味。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5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0" y="739775"/>
            <a:ext cx="9215438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/>
              <a:t>       </a:t>
            </a:r>
            <a:r>
              <a:rPr lang="en-US" altLang="zh-CN" sz="2400" b="1"/>
              <a:t>1</a:t>
            </a:r>
            <a:r>
              <a:rPr lang="zh-CN" altLang="en-US" sz="2400" b="1"/>
              <a:t>、在世界的某个角落，有一个世界奇迹。这个奇迹叫圆明园。</a:t>
            </a:r>
          </a:p>
          <a:p>
            <a:r>
              <a:rPr lang="zh-CN" altLang="en-US" sz="2400" b="1"/>
              <a:t>           （把“世界”改为“中国”，好不好？）</a:t>
            </a:r>
          </a:p>
          <a:p>
            <a:endParaRPr lang="zh-CN" altLang="en-US" sz="2400" b="1"/>
          </a:p>
          <a:p>
            <a:endParaRPr lang="zh-CN" altLang="en-US" sz="2400" b="1"/>
          </a:p>
          <a:p>
            <a:endParaRPr lang="zh-CN" altLang="en-US" sz="2400" b="1"/>
          </a:p>
          <a:p>
            <a:r>
              <a:rPr lang="zh-CN" altLang="en-US" sz="2400" b="1"/>
              <a:t>        </a:t>
            </a:r>
            <a:r>
              <a:rPr lang="en-US" altLang="zh-CN" sz="2400" b="1"/>
              <a:t>2</a:t>
            </a:r>
            <a:r>
              <a:rPr lang="zh-CN" altLang="en-US" sz="2400" b="1"/>
              <a:t>、岁月创造的一切都是属于人类的。</a:t>
            </a:r>
          </a:p>
          <a:p>
            <a:r>
              <a:rPr lang="zh-CN" altLang="en-US" sz="2400" b="1"/>
              <a:t>         （这一句话有什么特殊的表达效果？）</a:t>
            </a:r>
          </a:p>
          <a:p>
            <a:endParaRPr lang="zh-CN" altLang="en-US" sz="2400" b="1"/>
          </a:p>
          <a:p>
            <a:endParaRPr lang="zh-CN" altLang="en-US" sz="2400" b="1"/>
          </a:p>
          <a:p>
            <a:endParaRPr lang="zh-CN" altLang="en-US" sz="2400" b="1"/>
          </a:p>
          <a:p>
            <a:r>
              <a:rPr lang="zh-CN" altLang="en-US" sz="2400" b="1"/>
              <a:t>       </a:t>
            </a:r>
            <a:r>
              <a:rPr lang="en-US" altLang="zh-CN" sz="2400" b="1"/>
              <a:t>3</a:t>
            </a:r>
            <a:r>
              <a:rPr lang="zh-CN" altLang="en-US" sz="2400" b="1"/>
              <a:t>、他们手挽手，笑嘻嘻回到了欧洲。</a:t>
            </a:r>
          </a:p>
          <a:p>
            <a:r>
              <a:rPr lang="zh-CN" altLang="en-US" sz="2400" b="1"/>
              <a:t>          （这一句话有什么特殊的表达效果？）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143000" y="1600200"/>
            <a:ext cx="7696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3300"/>
                </a:solidFill>
              </a:rPr>
              <a:t>以全球的眼光肯定其艺术价值在世界的地位，体现了作者对全人类文化成果的热爱。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066800" y="3429000"/>
            <a:ext cx="66182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3300"/>
                </a:solidFill>
              </a:rPr>
              <a:t>这句话以全人类的名义谴责侵略者的强盗行为，</a:t>
            </a:r>
          </a:p>
          <a:p>
            <a:r>
              <a:rPr lang="zh-CN" altLang="en-US" sz="2400" b="1">
                <a:solidFill>
                  <a:srgbClr val="FF3300"/>
                </a:solidFill>
              </a:rPr>
              <a:t>义正词严，批判力强。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993775" y="5410200"/>
            <a:ext cx="81502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3300"/>
                </a:solidFill>
              </a:rPr>
              <a:t>形象再现强盗相互勾结的丑恶嘴脸、肆意掠夺的卑鄙行径，</a:t>
            </a:r>
          </a:p>
          <a:p>
            <a:r>
              <a:rPr lang="zh-CN" altLang="en-US" sz="2400" b="1">
                <a:solidFill>
                  <a:srgbClr val="FF3300"/>
                </a:solidFill>
              </a:rPr>
              <a:t>讽刺力强</a:t>
            </a:r>
          </a:p>
        </p:txBody>
      </p:sp>
      <p:sp>
        <p:nvSpPr>
          <p:cNvPr id="14342" name="WordArt 6"/>
          <p:cNvSpPr>
            <a:spLocks noChangeArrowheads="1" noChangeShapeType="1"/>
          </p:cNvSpPr>
          <p:nvPr/>
        </p:nvSpPr>
        <p:spPr bwMode="auto">
          <a:xfrm>
            <a:off x="685800" y="228600"/>
            <a:ext cx="1752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品味语言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/>
      <p:bldP spid="14340" grpId="0" autoUpdateAnimBg="0"/>
      <p:bldP spid="14341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46050" y="304800"/>
            <a:ext cx="8888413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/>
              <a:t>4</a:t>
            </a:r>
            <a:r>
              <a:rPr lang="zh-CN" altLang="en-US" sz="3200"/>
              <a:t>、这是文明对野蛮所干的事情。</a:t>
            </a:r>
          </a:p>
          <a:p>
            <a:r>
              <a:rPr lang="zh-CN" altLang="en-US" sz="3200"/>
              <a:t>（“文明”和“野蛮”在这里怎么理解）</a:t>
            </a:r>
          </a:p>
          <a:p>
            <a:endParaRPr lang="zh-CN" altLang="en-US" sz="2400"/>
          </a:p>
          <a:p>
            <a:endParaRPr lang="zh-CN" altLang="en-US" sz="2400"/>
          </a:p>
          <a:p>
            <a:endParaRPr lang="zh-CN" altLang="en-US" sz="2400"/>
          </a:p>
          <a:p>
            <a:endParaRPr lang="zh-CN" altLang="en-US" sz="2400"/>
          </a:p>
          <a:p>
            <a:r>
              <a:rPr lang="en-US" altLang="zh-CN" sz="3200"/>
              <a:t>5</a:t>
            </a:r>
            <a:r>
              <a:rPr lang="zh-CN" altLang="en-US" sz="3200"/>
              <a:t>、治人者的罪行不是治于人者的过错；政府有时会是强盗，而人民永远也不会是强盗。（如何理解这句话话的含义？）</a:t>
            </a:r>
          </a:p>
          <a:p>
            <a:endParaRPr lang="zh-CN" altLang="en-US" sz="3200"/>
          </a:p>
          <a:p>
            <a:endParaRPr lang="zh-CN" altLang="en-US" sz="2400"/>
          </a:p>
          <a:p>
            <a:endParaRPr lang="zh-CN" altLang="en-US" sz="2400"/>
          </a:p>
          <a:p>
            <a:endParaRPr lang="zh-CN" altLang="en-US" sz="2400"/>
          </a:p>
          <a:p>
            <a:endParaRPr lang="zh-CN" altLang="en-US" sz="2400"/>
          </a:p>
          <a:p>
            <a:endParaRPr lang="zh-CN" altLang="en-US" sz="2400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" y="1600200"/>
            <a:ext cx="793591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3300"/>
                </a:solidFill>
              </a:rPr>
              <a:t>反语。有辛辣的讽刺意味。说明强盗政府颠</a:t>
            </a:r>
          </a:p>
          <a:p>
            <a:r>
              <a:rPr lang="zh-CN" altLang="en-US" sz="3200" b="1">
                <a:solidFill>
                  <a:srgbClr val="FF3300"/>
                </a:solidFill>
              </a:rPr>
              <a:t>倒黑白，不以为耻，反以为荣，恬不知耻。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57200" y="4419600"/>
            <a:ext cx="7527925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3300"/>
                </a:solidFill>
              </a:rPr>
              <a:t>雨果以人民的立场区别法国人民与政府，</a:t>
            </a:r>
          </a:p>
          <a:p>
            <a:r>
              <a:rPr lang="zh-CN" altLang="en-US" sz="3200" b="1">
                <a:solidFill>
                  <a:srgbClr val="FF3300"/>
                </a:solidFill>
              </a:rPr>
              <a:t>代表人民抗议政府的强盗行径。这需要极</a:t>
            </a:r>
          </a:p>
          <a:p>
            <a:r>
              <a:rPr lang="zh-CN" altLang="en-US" sz="3200" b="1">
                <a:solidFill>
                  <a:srgbClr val="FF3300"/>
                </a:solidFill>
              </a:rPr>
              <a:t>大的勇气。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  <p:bldP spid="1536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381000" y="457200"/>
            <a:ext cx="8540750" cy="2209800"/>
          </a:xfrm>
        </p:spPr>
        <p:txBody>
          <a:bodyPr/>
          <a:lstStyle/>
          <a:p>
            <a:r>
              <a:rPr lang="en-US" altLang="zh-CN"/>
              <a:t>6</a:t>
            </a:r>
            <a:r>
              <a:rPr lang="zh-CN" altLang="en-US"/>
              <a:t>、我希望有朝一日，解放了的干干净净的法兰西会把这份战利品归还给被掠夺的中国。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/>
              <a:t>（”干干净净“是什么意思？雨果的这个夙愿怎样才能实现？）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33400" y="3095625"/>
            <a:ext cx="54879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3300"/>
                </a:solidFill>
              </a:rPr>
              <a:t>友爱、热爱和平、崇尚正义。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33400" y="4314825"/>
            <a:ext cx="5080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3300"/>
                </a:solidFill>
              </a:rPr>
              <a:t>自立、自强，跻身强国之林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utoUpdateAnimBg="0"/>
      <p:bldP spid="1638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" y="609600"/>
            <a:ext cx="8540750" cy="1371600"/>
          </a:xfrm>
        </p:spPr>
        <p:txBody>
          <a:bodyPr/>
          <a:lstStyle/>
          <a:p>
            <a:r>
              <a:rPr lang="en-US" altLang="zh-CN"/>
              <a:t>7</a:t>
            </a:r>
            <a:r>
              <a:rPr lang="zh-CN" altLang="en-US"/>
              <a:t>、我证实，发生了一次偷窃，有两名窃贼。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/>
              <a:t>（从这一句话中可以看出雨果什么样的品质？）</a:t>
            </a:r>
          </a:p>
          <a:p>
            <a:endParaRPr lang="zh-CN" altLang="en-US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533400" y="2362200"/>
            <a:ext cx="807720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3300"/>
                </a:solidFill>
              </a:rPr>
              <a:t>公开抗议本国政府的强盗行径，不顾个人</a:t>
            </a:r>
          </a:p>
          <a:p>
            <a:r>
              <a:rPr lang="zh-CN" altLang="en-US" sz="3200" b="1">
                <a:solidFill>
                  <a:srgbClr val="FF3300"/>
                </a:solidFill>
              </a:rPr>
              <a:t>安危，公理至上，他那清醒的头脑，正直</a:t>
            </a:r>
          </a:p>
          <a:p>
            <a:r>
              <a:rPr lang="zh-CN" altLang="en-US" sz="3200" b="1">
                <a:solidFill>
                  <a:srgbClr val="FF3300"/>
                </a:solidFill>
              </a:rPr>
              <a:t>的良知，公正的立场，非凡的勇气是难能</a:t>
            </a:r>
          </a:p>
          <a:p>
            <a:r>
              <a:rPr lang="zh-CN" altLang="en-US" sz="3200" b="1">
                <a:solidFill>
                  <a:srgbClr val="FF3300"/>
                </a:solidFill>
              </a:rPr>
              <a:t>可贵的。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>
            <a:off x="250825" y="1844675"/>
            <a:ext cx="2233613" cy="1223963"/>
          </a:xfrm>
          <a:prstGeom prst="rightArrowCallout">
            <a:avLst>
              <a:gd name="adj1" fmla="val 25000"/>
              <a:gd name="adj2" fmla="val 25000"/>
              <a:gd name="adj3" fmla="val 30415"/>
              <a:gd name="adj4" fmla="val 66667"/>
            </a:avLst>
          </a:prstGeom>
          <a:solidFill>
            <a:srgbClr val="CCFFFF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2800" b="1"/>
              <a:t>远征中国</a:t>
            </a:r>
          </a:p>
          <a:p>
            <a:pPr algn="ctr"/>
            <a:r>
              <a:rPr lang="zh-CN" altLang="en-US" sz="2800" b="1"/>
              <a:t>洗劫圆明园</a:t>
            </a: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2411413" y="1773238"/>
            <a:ext cx="288925" cy="1655762"/>
          </a:xfrm>
          <a:prstGeom prst="upArrow">
            <a:avLst>
              <a:gd name="adj1" fmla="val 50000"/>
              <a:gd name="adj2" fmla="val 143269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25923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巴特勒上尉：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592388" y="1844675"/>
            <a:ext cx="611187" cy="151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b="1"/>
              <a:t>谴责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684213" y="3933825"/>
            <a:ext cx="172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/>
              <a:t>雨果：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2843213" y="0"/>
            <a:ext cx="5041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这次远征是体面、出色的！是文明对野蛮所干的事情！我们将把这次胜利果实在杜伊勒宫里展出，敬请光临。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276600" y="2060575"/>
            <a:ext cx="525621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两个强盗：一个洗劫，一个放火！是野蛮对文明所干的事情！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3059113" y="3357563"/>
            <a:ext cx="4968875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圆明园这座“大得犹如一座城市的建筑物”是</a:t>
            </a:r>
            <a:r>
              <a:rPr lang="zh-CN" altLang="en-US" sz="3200" b="1">
                <a:solidFill>
                  <a:schemeClr val="tx2"/>
                </a:solidFill>
              </a:rPr>
              <a:t>世世代代的结晶，是为各国人民而建的，它属于全人类。</a:t>
            </a:r>
          </a:p>
        </p:txBody>
      </p:sp>
      <p:sp>
        <p:nvSpPr>
          <p:cNvPr id="18442" name="WordArt 10"/>
          <p:cNvSpPr>
            <a:spLocks noChangeArrowheads="1" noChangeShapeType="1"/>
          </p:cNvSpPr>
          <p:nvPr/>
        </p:nvSpPr>
        <p:spPr bwMode="auto">
          <a:xfrm rot="5400000">
            <a:off x="7561262" y="611188"/>
            <a:ext cx="1679575" cy="4572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zh-CN" altLang="en-US" sz="3600" i="1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宋体" panose="02010600030101010101" pitchFamily="2" charset="-122"/>
              </a:rPr>
              <a:t>小结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1166813" y="5445125"/>
            <a:ext cx="77501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 i="1">
                <a:solidFill>
                  <a:srgbClr val="0000CC"/>
                </a:solidFill>
              </a:rPr>
              <a:t>小结： 人格魅力</a:t>
            </a:r>
            <a:r>
              <a:rPr lang="en-US" altLang="zh-CN" sz="3200" b="1" i="1">
                <a:solidFill>
                  <a:srgbClr val="0000CC"/>
                </a:solidFill>
              </a:rPr>
              <a:t>——</a:t>
            </a:r>
            <a:r>
              <a:rPr lang="zh-CN" altLang="en-US" sz="3200" b="1" i="1">
                <a:solidFill>
                  <a:srgbClr val="0000CC"/>
                </a:solidFill>
              </a:rPr>
              <a:t>勇揭真相</a:t>
            </a:r>
            <a:r>
              <a:rPr lang="en-US" altLang="zh-CN" sz="3200" b="1" i="1">
                <a:solidFill>
                  <a:srgbClr val="0000CC"/>
                </a:solidFill>
              </a:rPr>
              <a:t>,</a:t>
            </a:r>
            <a:r>
              <a:rPr lang="zh-CN" altLang="en-US" sz="3200" b="1" i="1">
                <a:solidFill>
                  <a:srgbClr val="0000CC"/>
                </a:solidFill>
              </a:rPr>
              <a:t>何等良知！</a:t>
            </a:r>
          </a:p>
          <a:p>
            <a:r>
              <a:rPr lang="zh-CN" altLang="en-US" sz="3200" b="1" i="1">
                <a:solidFill>
                  <a:srgbClr val="0000CC"/>
                </a:solidFill>
              </a:rPr>
              <a:t>语言魅力</a:t>
            </a:r>
            <a:r>
              <a:rPr lang="en-US" altLang="zh-CN" sz="3200" b="1" i="1">
                <a:solidFill>
                  <a:srgbClr val="0000CC"/>
                </a:solidFill>
              </a:rPr>
              <a:t>——</a:t>
            </a:r>
            <a:r>
              <a:rPr lang="zh-CN" altLang="en-US" sz="3200" b="1" i="1">
                <a:solidFill>
                  <a:srgbClr val="0000CC"/>
                </a:solidFill>
              </a:rPr>
              <a:t>反语嘲讽</a:t>
            </a:r>
            <a:r>
              <a:rPr lang="en-US" altLang="zh-CN" sz="3200" b="1" i="1">
                <a:solidFill>
                  <a:srgbClr val="0000CC"/>
                </a:solidFill>
              </a:rPr>
              <a:t>,</a:t>
            </a:r>
            <a:r>
              <a:rPr lang="zh-CN" altLang="en-US" sz="3200" b="1" i="1">
                <a:solidFill>
                  <a:srgbClr val="0000CC"/>
                </a:solidFill>
              </a:rPr>
              <a:t>何等智慧！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57200" y="1066800"/>
            <a:ext cx="774065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        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1.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中国被掠夺，中国人谴责强盗、控诉掠夺是很自然的，而雨果一个外国人这样说，表现了他怎样的胸怀和品格？</a:t>
            </a:r>
          </a:p>
        </p:txBody>
      </p:sp>
      <p:sp>
        <p:nvSpPr>
          <p:cNvPr id="19459" name="WordArt 3" descr="拓展讨论"/>
          <p:cNvSpPr>
            <a:spLocks noChangeArrowheads="1" noChangeShapeType="1"/>
          </p:cNvSpPr>
          <p:nvPr/>
        </p:nvSpPr>
        <p:spPr bwMode="auto">
          <a:xfrm>
            <a:off x="1905000" y="304800"/>
            <a:ext cx="3048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0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拓展讨论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356100" y="3789363"/>
            <a:ext cx="3997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        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838200" y="2438400"/>
            <a:ext cx="6646863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</a:rPr>
              <a:t>雨果对英法联军的态度</a:t>
            </a:r>
            <a:r>
              <a:rPr lang="en-US" altLang="zh-CN" sz="2800" b="1">
                <a:solidFill>
                  <a:srgbClr val="FF0000"/>
                </a:solidFill>
              </a:rPr>
              <a:t>——</a:t>
            </a:r>
            <a:r>
              <a:rPr lang="zh-CN" altLang="en-US" sz="2800" b="1">
                <a:solidFill>
                  <a:srgbClr val="FF0000"/>
                </a:solidFill>
              </a:rPr>
              <a:t>公正客观</a:t>
            </a:r>
          </a:p>
          <a:p>
            <a:pPr algn="ctr"/>
            <a:r>
              <a:rPr lang="zh-CN" altLang="en-US" sz="2800" b="1">
                <a:solidFill>
                  <a:srgbClr val="FF0000"/>
                </a:solidFill>
              </a:rPr>
              <a:t>    雨果与巴特勒上尉的交锋</a:t>
            </a:r>
            <a:r>
              <a:rPr lang="en-US" altLang="zh-CN" sz="2800" b="1">
                <a:solidFill>
                  <a:srgbClr val="FF0000"/>
                </a:solidFill>
              </a:rPr>
              <a:t>——</a:t>
            </a:r>
            <a:r>
              <a:rPr lang="zh-CN" altLang="en-US" sz="2800" b="1">
                <a:solidFill>
                  <a:srgbClr val="FF0000"/>
                </a:solidFill>
              </a:rPr>
              <a:t>不畏强权</a:t>
            </a:r>
          </a:p>
          <a:p>
            <a:pPr algn="ctr"/>
            <a:r>
              <a:rPr lang="zh-CN" altLang="en-US" sz="2800" b="1">
                <a:solidFill>
                  <a:srgbClr val="FF0000"/>
                </a:solidFill>
              </a:rPr>
              <a:t>雨果是否并不热爱法国</a:t>
            </a:r>
            <a:r>
              <a:rPr lang="en-US" altLang="zh-CN" sz="2800" b="1">
                <a:solidFill>
                  <a:srgbClr val="FF0000"/>
                </a:solidFill>
              </a:rPr>
              <a:t>——</a:t>
            </a:r>
            <a:r>
              <a:rPr lang="zh-CN" altLang="en-US" sz="2800" b="1">
                <a:solidFill>
                  <a:srgbClr val="FF0000"/>
                </a:solidFill>
              </a:rPr>
              <a:t>深沉的爱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1219200" y="3810000"/>
            <a:ext cx="6480175" cy="252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4"/>
            <a:r>
              <a:rPr lang="zh-CN" altLang="en-US" sz="3200" b="1"/>
              <a:t>雨果</a:t>
            </a:r>
          </a:p>
          <a:p>
            <a:r>
              <a:rPr lang="zh-CN" altLang="en-US" sz="3200" b="1">
                <a:solidFill>
                  <a:srgbClr val="FF33CC"/>
                </a:solidFill>
              </a:rPr>
              <a:t>         </a:t>
            </a:r>
            <a:r>
              <a:rPr lang="zh-CN" altLang="en-US" sz="3200" b="1"/>
              <a:t>清醒的头脑、</a:t>
            </a:r>
          </a:p>
          <a:p>
            <a:r>
              <a:rPr lang="zh-CN" altLang="en-US" sz="3200" b="1"/>
              <a:t>             正直的良知、</a:t>
            </a:r>
          </a:p>
          <a:p>
            <a:r>
              <a:rPr lang="zh-CN" altLang="en-US" sz="3200" b="1"/>
              <a:t>                    公正的立场</a:t>
            </a:r>
          </a:p>
          <a:p>
            <a:r>
              <a:rPr lang="zh-CN" altLang="en-US" sz="3200" b="1"/>
              <a:t>                      是难能可贵的。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2000"/>
                                        <p:tgtEl>
                                          <p:spTgt spid="194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2000"/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59" grpId="0" animBg="1"/>
      <p:bldP spid="19461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65175" y="1981200"/>
            <a:ext cx="4706938" cy="38862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zh-CN" sz="4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</a:t>
            </a:r>
            <a:r>
              <a:rPr lang="zh-CN" altLang="en-US" sz="36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方正姚体" panose="02010601030101010101" pitchFamily="2" charset="-122"/>
              </a:rPr>
              <a:t>中国当年被侵略被掠夺的根本原因是什么？一个多世纪以来中国有了什么进步？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zh-CN" altLang="en-US" sz="3600" b="1" i="1">
                <a:ea typeface="方正姚体" panose="02010601030101010101" pitchFamily="2" charset="-122"/>
              </a:rPr>
              <a:t>   近年来，有人提出要重建圆明园，你认为可以吗？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endParaRPr lang="zh-CN" altLang="en-US" sz="36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ea typeface="方正姚体" panose="02010601030101010101" pitchFamily="2" charset="-122"/>
            </a:endParaRPr>
          </a:p>
          <a:p>
            <a:pPr lvl="4">
              <a:lnSpc>
                <a:spcPct val="90000"/>
              </a:lnSpc>
            </a:pPr>
            <a:endParaRPr lang="zh-CN" altLang="en-US" sz="3600" b="1">
              <a:ea typeface="方正姚体" panose="02010601030101010101" pitchFamily="2" charset="-122"/>
            </a:endParaRPr>
          </a:p>
        </p:txBody>
      </p:sp>
      <p:sp>
        <p:nvSpPr>
          <p:cNvPr id="20483" name="WordArt 3" descr="拓展讨论"/>
          <p:cNvSpPr>
            <a:spLocks noRot="1" noChangeArrowheads="1" noChangeShapeType="1" noTextEdit="1"/>
          </p:cNvSpPr>
          <p:nvPr/>
        </p:nvSpPr>
        <p:spPr bwMode="auto">
          <a:xfrm>
            <a:off x="2255838" y="685800"/>
            <a:ext cx="4856162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000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拓展讨论</a:t>
            </a:r>
          </a:p>
        </p:txBody>
      </p:sp>
      <p:pic>
        <p:nvPicPr>
          <p:cNvPr id="20484" name="Picture 4" descr="mingjilish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773238"/>
            <a:ext cx="316865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04800" y="2209800"/>
            <a:ext cx="671513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写一封给雨果的信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143000" y="1219200"/>
            <a:ext cx="7667625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/>
              <a:t>1</a:t>
            </a:r>
            <a:r>
              <a:rPr lang="zh-CN" altLang="en-US" sz="2800" b="1"/>
              <a:t>、你如何评价雨果的观点？他的胸怀和品格对你有什么启发？</a:t>
            </a:r>
          </a:p>
          <a:p>
            <a:r>
              <a:rPr lang="en-US" altLang="zh-CN" sz="2800" b="1"/>
              <a:t>2</a:t>
            </a:r>
            <a:r>
              <a:rPr lang="zh-CN" altLang="en-US" sz="2800" b="1"/>
              <a:t>、就英法联军远征中国这件事，作为中国人，你是怎样看待的？</a:t>
            </a:r>
          </a:p>
          <a:p>
            <a:r>
              <a:rPr lang="en-US" altLang="zh-CN" sz="2800" b="1"/>
              <a:t>3</a:t>
            </a:r>
            <a:r>
              <a:rPr lang="zh-CN" altLang="en-US" sz="2800" b="1"/>
              <a:t>、中国当年被侵略被掠夺的根本原因是什么？一个多世纪以来中国有了什么进步？</a:t>
            </a:r>
          </a:p>
          <a:p>
            <a:r>
              <a:rPr lang="en-US" altLang="zh-CN" sz="2800" b="1"/>
              <a:t>4</a:t>
            </a:r>
            <a:r>
              <a:rPr lang="zh-CN" altLang="en-US" sz="2800" b="1"/>
              <a:t>、雨果对中华民族的创造力做了高度评价，今天中华民族正处于复兴时期，正在成长的你，打算怎么做呢？</a:t>
            </a:r>
          </a:p>
          <a:p>
            <a:r>
              <a:rPr lang="en-US" altLang="zh-CN" sz="2800" b="1"/>
              <a:t>5</a:t>
            </a:r>
            <a:r>
              <a:rPr lang="zh-CN" altLang="en-US" sz="2800" b="1"/>
              <a:t>、字数：</a:t>
            </a:r>
            <a:r>
              <a:rPr lang="en-US" altLang="zh-CN" sz="2800" b="1"/>
              <a:t>600</a:t>
            </a:r>
            <a:r>
              <a:rPr lang="zh-CN" altLang="en-US" sz="2800" b="1"/>
              <a:t>字左右。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924300" y="1196975"/>
            <a:ext cx="47529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        </a:t>
            </a:r>
            <a:endParaRPr lang="zh-CN" altLang="en-US" sz="3200" b="1">
              <a:solidFill>
                <a:srgbClr val="0000FF"/>
              </a:solidFill>
              <a:latin typeface="Tahoma" panose="020B0604030504040204" pitchFamily="34" charset="0"/>
            </a:endParaRPr>
          </a:p>
        </p:txBody>
      </p:sp>
      <p:sp>
        <p:nvSpPr>
          <p:cNvPr id="5123" name="WordArt 3"/>
          <p:cNvSpPr>
            <a:spLocks noChangeArrowheads="1" noChangeShapeType="1"/>
          </p:cNvSpPr>
          <p:nvPr/>
        </p:nvSpPr>
        <p:spPr bwMode="auto">
          <a:xfrm>
            <a:off x="4643438" y="188913"/>
            <a:ext cx="345598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作者及作品介绍</a:t>
            </a:r>
          </a:p>
        </p:txBody>
      </p:sp>
      <p:pic>
        <p:nvPicPr>
          <p:cNvPr id="5124" name="Picture 4" descr="雨果（彩）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25146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438400" y="981075"/>
            <a:ext cx="6526213" cy="533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1414"/>
                </a:solidFill>
              </a:rPr>
              <a:t>维克多</a:t>
            </a:r>
            <a:r>
              <a:rPr lang="en-US" altLang="zh-CN" sz="2800" b="1">
                <a:solidFill>
                  <a:srgbClr val="001414"/>
                </a:solidFill>
              </a:rPr>
              <a:t>·</a:t>
            </a:r>
            <a:r>
              <a:rPr lang="zh-CN" altLang="en-US" sz="2800" b="1">
                <a:solidFill>
                  <a:srgbClr val="001414"/>
                </a:solidFill>
              </a:rPr>
              <a:t>雨果于</a:t>
            </a:r>
            <a:r>
              <a:rPr lang="en-US" altLang="zh-CN" sz="2800" b="1">
                <a:solidFill>
                  <a:srgbClr val="001414"/>
                </a:solidFill>
              </a:rPr>
              <a:t>1802</a:t>
            </a:r>
            <a:r>
              <a:rPr lang="zh-CN" altLang="en-US" sz="2800" b="1">
                <a:solidFill>
                  <a:srgbClr val="001414"/>
                </a:solidFill>
              </a:rPr>
              <a:t>年</a:t>
            </a:r>
            <a:r>
              <a:rPr lang="en-US" altLang="zh-CN" sz="2800" b="1">
                <a:solidFill>
                  <a:srgbClr val="001414"/>
                </a:solidFill>
              </a:rPr>
              <a:t>2</a:t>
            </a:r>
            <a:r>
              <a:rPr lang="zh-CN" altLang="en-US" sz="2800" b="1">
                <a:solidFill>
                  <a:srgbClr val="001414"/>
                </a:solidFill>
              </a:rPr>
              <a:t>月</a:t>
            </a:r>
            <a:r>
              <a:rPr lang="en-US" altLang="zh-CN" sz="2800" b="1">
                <a:solidFill>
                  <a:srgbClr val="001414"/>
                </a:solidFill>
              </a:rPr>
              <a:t>26</a:t>
            </a:r>
            <a:r>
              <a:rPr lang="zh-CN" altLang="en-US" sz="2800" b="1">
                <a:solidFill>
                  <a:srgbClr val="001414"/>
                </a:solidFill>
              </a:rPr>
              <a:t>日出生在法国贝桑松的一个军官家庭。　 　</a:t>
            </a:r>
            <a:br>
              <a:rPr lang="zh-CN" altLang="en-US" sz="2800" b="1">
                <a:solidFill>
                  <a:srgbClr val="001414"/>
                </a:solidFill>
              </a:rPr>
            </a:br>
            <a:r>
              <a:rPr lang="zh-CN" altLang="en-US" sz="2800" b="1">
                <a:solidFill>
                  <a:srgbClr val="001414"/>
                </a:solidFill>
              </a:rPr>
              <a:t>　　雨果一生追随时代步伐前进，是法国文学史上一位重要的作家。特别值得一提的是，</a:t>
            </a:r>
            <a:r>
              <a:rPr lang="en-US" altLang="zh-CN" sz="2800" b="1">
                <a:solidFill>
                  <a:srgbClr val="001414"/>
                </a:solidFill>
              </a:rPr>
              <a:t>1861</a:t>
            </a:r>
            <a:r>
              <a:rPr lang="zh-CN" altLang="en-US" sz="2800" b="1">
                <a:solidFill>
                  <a:srgbClr val="001414"/>
                </a:solidFill>
              </a:rPr>
              <a:t>年，当雨果得知英法侵略者纵火焚烧了圆明园后发出了满腔义愤。他义正辞严地写道：</a:t>
            </a:r>
            <a:r>
              <a:rPr lang="zh-CN" altLang="en-US" sz="2800" b="1">
                <a:solidFill>
                  <a:srgbClr val="3333FF"/>
                </a:solidFill>
              </a:rPr>
              <a:t>“法兰西帝国从这次胜利 获得了一半赃物，现在它又天真得仿佛自己就是真正的物主似的，将圆明园辉煌的掠夺物拿出来展览。我渴望有朝一日法国能摆脱重负，清洗罪责，把这些财富还给被劫掠的中国。”</a:t>
            </a:r>
            <a:br>
              <a:rPr lang="zh-CN" altLang="en-US" sz="2800" b="1">
                <a:solidFill>
                  <a:srgbClr val="3333FF"/>
                </a:solidFill>
              </a:rPr>
            </a:br>
            <a:r>
              <a:rPr lang="en-US" altLang="zh-CN" sz="800">
                <a:solidFill>
                  <a:schemeClr val="bg1"/>
                </a:solidFill>
              </a:rPr>
              <a:t>zxxk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雨果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429000"/>
            <a:ext cx="316865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雨果（青）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76250"/>
            <a:ext cx="2881312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851275" y="260350"/>
            <a:ext cx="4033838" cy="6430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/>
              <a:t>       </a:t>
            </a:r>
            <a:r>
              <a:rPr lang="zh-CN" altLang="en-US" b="1"/>
              <a:t>　    </a:t>
            </a:r>
            <a:r>
              <a:rPr lang="zh-CN" altLang="en-US" sz="3200" b="1"/>
              <a:t>1885年5月22日，这位法国伟大的民族诗人、著名小说家在巴黎与世长辞。100多年来，法国人民和世界各国人民一直缅怀这位伟大的法国文化先驱者。他的不朽名著</a:t>
            </a:r>
            <a:r>
              <a:rPr lang="zh-CN" altLang="en-US" sz="3200" b="1">
                <a:solidFill>
                  <a:srgbClr val="008000"/>
                </a:solidFill>
              </a:rPr>
              <a:t>《巴黎圣母院》、《悲惨世界》、《九三年》</a:t>
            </a:r>
            <a:r>
              <a:rPr lang="zh-CN" altLang="en-US" sz="3200" b="1"/>
              <a:t>等小说杰作至今为广大人民所喜爱 。</a:t>
            </a:r>
            <a:br>
              <a:rPr lang="zh-CN" altLang="en-US" sz="3200" b="1"/>
            </a:br>
            <a:endParaRPr lang="zh-CN" altLang="en-US" sz="32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0" y="1700213"/>
            <a:ext cx="914400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</a:rPr>
              <a:t>惊</a:t>
            </a:r>
            <a:r>
              <a:rPr lang="zh-CN" altLang="en-US" sz="3600" b="1">
                <a:solidFill>
                  <a:schemeClr val="hlink"/>
                </a:solidFill>
              </a:rPr>
              <a:t>骇</a:t>
            </a:r>
            <a:r>
              <a:rPr lang="en-US" altLang="zh-CN" sz="3600" b="1"/>
              <a:t>hài	   </a:t>
            </a:r>
            <a:r>
              <a:rPr lang="zh-CN" altLang="en-US" sz="3600" b="1">
                <a:solidFill>
                  <a:schemeClr val="hlink"/>
                </a:solidFill>
              </a:rPr>
              <a:t>瞥</a:t>
            </a:r>
            <a:r>
              <a:rPr lang="zh-CN" altLang="en-US" sz="3600" b="1">
                <a:solidFill>
                  <a:srgbClr val="0000FF"/>
                </a:solidFill>
              </a:rPr>
              <a:t>见</a:t>
            </a:r>
            <a:r>
              <a:rPr lang="en-US" altLang="zh-CN" sz="3600" b="1"/>
              <a:t>piē     </a:t>
            </a:r>
            <a:r>
              <a:rPr lang="zh-CN" altLang="en-US" sz="3600" b="1">
                <a:solidFill>
                  <a:srgbClr val="0000FF"/>
                </a:solidFill>
              </a:rPr>
              <a:t>箱</a:t>
            </a:r>
            <a:r>
              <a:rPr lang="zh-CN" altLang="en-US" sz="3600" b="1">
                <a:solidFill>
                  <a:schemeClr val="hlink"/>
                </a:solidFill>
              </a:rPr>
              <a:t>箧</a:t>
            </a:r>
            <a:r>
              <a:rPr lang="en-US" altLang="zh-CN" sz="3600" b="1"/>
              <a:t>qiè     </a:t>
            </a:r>
            <a:r>
              <a:rPr lang="zh-CN" altLang="en-US" sz="3600" b="1">
                <a:solidFill>
                  <a:srgbClr val="0000FF"/>
                </a:solidFill>
              </a:rPr>
              <a:t>制</a:t>
            </a:r>
            <a:r>
              <a:rPr lang="zh-CN" altLang="en-US" sz="3600" b="1">
                <a:solidFill>
                  <a:schemeClr val="hlink"/>
                </a:solidFill>
              </a:rPr>
              <a:t>裁</a:t>
            </a:r>
            <a:r>
              <a:rPr lang="en-US" altLang="zh-CN" sz="3600" b="1"/>
              <a:t>cái</a:t>
            </a:r>
          </a:p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hlink"/>
                </a:solidFill>
              </a:rPr>
              <a:t>赃</a:t>
            </a:r>
            <a:r>
              <a:rPr lang="zh-CN" altLang="en-US" sz="3600" b="1">
                <a:solidFill>
                  <a:srgbClr val="0000FF"/>
                </a:solidFill>
              </a:rPr>
              <a:t>物</a:t>
            </a:r>
            <a:r>
              <a:rPr lang="en-US" altLang="zh-CN" sz="3600" b="1"/>
              <a:t>zānɡ   </a:t>
            </a:r>
            <a:r>
              <a:rPr lang="zh-CN" altLang="en-US" sz="3600" b="1">
                <a:solidFill>
                  <a:srgbClr val="0000FF"/>
                </a:solidFill>
              </a:rPr>
              <a:t>晨</a:t>
            </a:r>
            <a:r>
              <a:rPr lang="zh-CN" altLang="en-US" sz="3600" b="1">
                <a:solidFill>
                  <a:schemeClr val="hlink"/>
                </a:solidFill>
              </a:rPr>
              <a:t>曦</a:t>
            </a:r>
            <a:r>
              <a:rPr lang="en-US" altLang="zh-CN" sz="3600" b="1"/>
              <a:t>xī      </a:t>
            </a:r>
            <a:r>
              <a:rPr lang="zh-CN" altLang="en-US" sz="3600" b="1">
                <a:solidFill>
                  <a:schemeClr val="hlink"/>
                </a:solidFill>
              </a:rPr>
              <a:t>给</a:t>
            </a:r>
            <a:r>
              <a:rPr lang="zh-CN" altLang="en-US" sz="3600" b="1"/>
              <a:t>予</a:t>
            </a:r>
            <a:r>
              <a:rPr lang="en-US" altLang="zh-CN" sz="3600" b="1"/>
              <a:t>jǐ       </a:t>
            </a:r>
            <a:r>
              <a:rPr lang="zh-CN" altLang="en-US" sz="3600" b="1">
                <a:solidFill>
                  <a:srgbClr val="0000FF"/>
                </a:solidFill>
              </a:rPr>
              <a:t>洗</a:t>
            </a:r>
            <a:r>
              <a:rPr lang="zh-CN" altLang="en-US" sz="3600" b="1">
                <a:solidFill>
                  <a:schemeClr val="hlink"/>
                </a:solidFill>
              </a:rPr>
              <a:t>劫</a:t>
            </a:r>
            <a:r>
              <a:rPr lang="en-US" altLang="zh-CN" sz="3600" b="1"/>
              <a:t>jié</a:t>
            </a:r>
          </a:p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</a:rPr>
              <a:t>野</a:t>
            </a:r>
            <a:r>
              <a:rPr lang="zh-CN" altLang="en-US" sz="3600" b="1">
                <a:solidFill>
                  <a:schemeClr val="hlink"/>
                </a:solidFill>
              </a:rPr>
              <a:t>蛮</a:t>
            </a:r>
            <a:r>
              <a:rPr lang="en-US" altLang="zh-CN" sz="3600" b="1"/>
              <a:t>mán    </a:t>
            </a:r>
            <a:r>
              <a:rPr lang="zh-CN" altLang="en-US" sz="3600" b="1">
                <a:solidFill>
                  <a:schemeClr val="hlink"/>
                </a:solidFill>
              </a:rPr>
              <a:t>琉璃</a:t>
            </a:r>
            <a:r>
              <a:rPr lang="en-US" altLang="zh-CN" sz="3600" b="1"/>
              <a:t>liúlí</a:t>
            </a:r>
          </a:p>
        </p:txBody>
      </p:sp>
      <p:sp>
        <p:nvSpPr>
          <p:cNvPr id="7171" name="WordArt 3"/>
          <p:cNvSpPr>
            <a:spLocks noChangeArrowheads="1" noChangeShapeType="1"/>
          </p:cNvSpPr>
          <p:nvPr/>
        </p:nvSpPr>
        <p:spPr bwMode="auto">
          <a:xfrm>
            <a:off x="3086100" y="620713"/>
            <a:ext cx="4003675" cy="1009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1880"/>
              </a:avLst>
            </a:prstTxWarp>
          </a:bodyPr>
          <a:lstStyle/>
          <a:p>
            <a:pPr algn="ctr"/>
            <a:r>
              <a:rPr lang="zh-CN" altLang="en-US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</a:rPr>
              <a:t>读一读</a:t>
            </a:r>
            <a:r>
              <a:rPr lang="en-US" altLang="zh-CN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</a:rPr>
              <a:t>,</a:t>
            </a:r>
            <a:r>
              <a:rPr lang="zh-CN" altLang="en-US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</a:rPr>
              <a:t>写一写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042988" y="1412875"/>
            <a:ext cx="6985000" cy="585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Times New Roman" panose="02020603050405020304" pitchFamily="18" charset="0"/>
              </a:rPr>
              <a:t>         </a:t>
            </a:r>
            <a:r>
              <a:rPr lang="zh-CN" altLang="en-US" sz="3600" b="1">
                <a:latin typeface="Times New Roman" panose="02020603050405020304" pitchFamily="18" charset="0"/>
              </a:rPr>
              <a:t>英法联军之役</a:t>
            </a:r>
            <a:r>
              <a:rPr lang="en-US" altLang="zh-CN" sz="3600" b="1">
                <a:latin typeface="Times New Roman" panose="02020603050405020304" pitchFamily="18" charset="0"/>
              </a:rPr>
              <a:t>,</a:t>
            </a:r>
            <a:r>
              <a:rPr lang="zh-CN" altLang="en-US" sz="3600" b="1">
                <a:latin typeface="Times New Roman" panose="02020603050405020304" pitchFamily="18" charset="0"/>
              </a:rPr>
              <a:t>又称第二次鸦片战争</a:t>
            </a:r>
            <a:r>
              <a:rPr lang="en-US" altLang="zh-CN" sz="3600" b="1">
                <a:latin typeface="Times New Roman" panose="02020603050405020304" pitchFamily="18" charset="0"/>
              </a:rPr>
              <a:t>,</a:t>
            </a:r>
            <a:r>
              <a:rPr lang="zh-CN" altLang="en-US" sz="3600" b="1">
                <a:latin typeface="Times New Roman" panose="02020603050405020304" pitchFamily="18" charset="0"/>
              </a:rPr>
              <a:t>是</a:t>
            </a:r>
            <a:r>
              <a:rPr lang="en-US" altLang="zh-CN" sz="3600" b="1">
                <a:latin typeface="Times New Roman" panose="02020603050405020304" pitchFamily="18" charset="0"/>
              </a:rPr>
              <a:t>1856</a:t>
            </a:r>
            <a:r>
              <a:rPr lang="en-US" altLang="zh-CN" sz="3600" b="1"/>
              <a:t>—</a:t>
            </a:r>
            <a:r>
              <a:rPr lang="en-US" altLang="zh-CN" sz="3600" b="1">
                <a:latin typeface="Times New Roman" panose="02020603050405020304" pitchFamily="18" charset="0"/>
              </a:rPr>
              <a:t>1860</a:t>
            </a:r>
            <a:r>
              <a:rPr lang="zh-CN" altLang="en-US" sz="3600" b="1">
                <a:latin typeface="Times New Roman" panose="02020603050405020304" pitchFamily="18" charset="0"/>
              </a:rPr>
              <a:t>年英法联合发动的侵华战争</a:t>
            </a:r>
            <a:r>
              <a:rPr lang="en-US" altLang="zh-CN" sz="3600" b="1">
                <a:latin typeface="Times New Roman" panose="02020603050405020304" pitchFamily="18" charset="0"/>
              </a:rPr>
              <a:t>.</a:t>
            </a:r>
          </a:p>
          <a:p>
            <a:r>
              <a:rPr lang="en-US" altLang="zh-CN" sz="3600" b="1">
                <a:latin typeface="Times New Roman" panose="02020603050405020304" pitchFamily="18" charset="0"/>
              </a:rPr>
              <a:t>        1860</a:t>
            </a:r>
            <a:r>
              <a:rPr lang="zh-CN" altLang="en-US" sz="3600" b="1">
                <a:latin typeface="Times New Roman" panose="02020603050405020304" pitchFamily="18" charset="0"/>
              </a:rPr>
              <a:t>年</a:t>
            </a:r>
            <a:r>
              <a:rPr lang="en-US" altLang="zh-CN" sz="3600" b="1">
                <a:latin typeface="Times New Roman" panose="02020603050405020304" pitchFamily="18" charset="0"/>
              </a:rPr>
              <a:t>10</a:t>
            </a:r>
            <a:r>
              <a:rPr lang="zh-CN" altLang="en-US" sz="3600" b="1">
                <a:latin typeface="Times New Roman" panose="02020603050405020304" pitchFamily="18" charset="0"/>
              </a:rPr>
              <a:t>月英法联军占领北京，他们野蛮地洗劫了北京城的同时，闯入圆明园，大肆抢劫，并放火烧毁了这座宏伟华美的皇家园林。</a:t>
            </a:r>
            <a:r>
              <a:rPr lang="en-US" altLang="zh-CN">
                <a:solidFill>
                  <a:schemeClr val="bg1"/>
                </a:solidFill>
              </a:rPr>
              <a:t>Zxx···k</a:t>
            </a:r>
          </a:p>
          <a:p>
            <a:endParaRPr lang="zh-CN" altLang="en-US" sz="36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</a:pPr>
            <a:endParaRPr lang="zh-CN" altLang="en-US" sz="3600" b="1">
              <a:latin typeface="Tahoma" panose="020B0604030504040204" pitchFamily="34" charset="0"/>
            </a:endParaRPr>
          </a:p>
        </p:txBody>
      </p:sp>
      <p:sp>
        <p:nvSpPr>
          <p:cNvPr id="8195" name="WordArt 3"/>
          <p:cNvSpPr>
            <a:spLocks noChangeArrowheads="1" noChangeShapeType="1"/>
          </p:cNvSpPr>
          <p:nvPr/>
        </p:nvSpPr>
        <p:spPr bwMode="auto">
          <a:xfrm>
            <a:off x="3132138" y="476250"/>
            <a:ext cx="2116137" cy="815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写作背景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684213" y="476250"/>
            <a:ext cx="7848600" cy="5949950"/>
          </a:xfrm>
          <a:prstGeom prst="rect">
            <a:avLst/>
          </a:prstGeom>
          <a:solidFill>
            <a:srgbClr val="C0C0C0">
              <a:alpha val="59000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华文楷体" panose="02010600040101010101" pitchFamily="2" charset="-122"/>
                <a:ea typeface="华文楷体" panose="02010600040101010101" pitchFamily="2" charset="-122"/>
              </a:rPr>
              <a:t>圆明园是圆明、万春、长春三园的总称。圆明园坐落在北京西郊海淀区北部。始建于</a:t>
            </a:r>
            <a:r>
              <a:rPr lang="en-US" altLang="zh-CN" sz="3200" b="1" u="sng">
                <a:solidFill>
                  <a:schemeClr val="hlin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1709</a:t>
            </a:r>
            <a:r>
              <a:rPr lang="zh-CN" altLang="en-US" sz="3200" b="1" u="sng">
                <a:solidFill>
                  <a:schemeClr val="hlin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年，历时</a:t>
            </a:r>
            <a:r>
              <a:rPr lang="en-US" altLang="zh-CN" sz="3200" b="1" u="sng">
                <a:solidFill>
                  <a:schemeClr val="hlin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150</a:t>
            </a:r>
            <a:r>
              <a:rPr lang="zh-CN" altLang="en-US" sz="3200" b="1" u="sng">
                <a:solidFill>
                  <a:schemeClr val="hlin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年陆续建成</a:t>
            </a:r>
            <a:r>
              <a:rPr lang="zh-CN" altLang="en-US" sz="3200" b="1">
                <a:solidFill>
                  <a:schemeClr val="hlin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r>
              <a:rPr lang="zh-CN" altLang="en-US" sz="3200" b="1">
                <a:latin typeface="华文楷体" panose="02010600040101010101" pitchFamily="2" charset="-122"/>
                <a:ea typeface="华文楷体" panose="02010600040101010101" pitchFamily="2" charset="-122"/>
              </a:rPr>
              <a:t>它是清朝五代皇帝倾心营造的皇家营苑，</a:t>
            </a:r>
            <a:r>
              <a:rPr lang="zh-CN" altLang="en-US" sz="3200" b="1" u="sng">
                <a:solidFill>
                  <a:schemeClr val="hlin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清王朝倾全国物力</a:t>
            </a:r>
            <a:r>
              <a:rPr lang="zh-CN" altLang="en-US" sz="3200" b="1">
                <a:latin typeface="华文楷体" panose="02010600040101010101" pitchFamily="2" charset="-122"/>
                <a:ea typeface="华文楷体" panose="02010600040101010101" pitchFamily="2" charset="-122"/>
              </a:rPr>
              <a:t>，集无数精工匠填湖堆山，种植奇花异木，</a:t>
            </a:r>
            <a:r>
              <a:rPr lang="zh-CN" altLang="en-US" sz="3200" b="1" u="sng">
                <a:solidFill>
                  <a:schemeClr val="hlin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集国内外名胜</a:t>
            </a:r>
            <a:r>
              <a:rPr lang="en-US" altLang="zh-CN" sz="3200" b="1" u="sng">
                <a:solidFill>
                  <a:schemeClr val="hlin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40</a:t>
            </a:r>
            <a:r>
              <a:rPr lang="zh-CN" altLang="en-US" sz="3200" b="1" u="sng">
                <a:solidFill>
                  <a:schemeClr val="hlin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景建成大型建筑物</a:t>
            </a:r>
            <a:r>
              <a:rPr lang="en-US" altLang="zh-CN" sz="3200" b="1" u="sng">
                <a:solidFill>
                  <a:schemeClr val="hlin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145</a:t>
            </a:r>
            <a:r>
              <a:rPr lang="zh-CN" altLang="en-US" sz="3200" b="1" u="sng">
                <a:solidFill>
                  <a:schemeClr val="hlin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处</a:t>
            </a:r>
            <a:r>
              <a:rPr lang="zh-CN" altLang="en-US" sz="3200" b="1">
                <a:solidFill>
                  <a:schemeClr val="hlin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sz="3200" b="1">
                <a:latin typeface="华文楷体" panose="02010600040101010101" pitchFamily="2" charset="-122"/>
                <a:ea typeface="华文楷体" panose="02010600040101010101" pitchFamily="2" charset="-122"/>
              </a:rPr>
              <a:t>内收难以计数的艺术珍品和图书文物。除具有中国风格的庭院外，长春园内还有海晏堂、远瀛观等西洋风格的建筑群，被世人冠以“</a:t>
            </a:r>
            <a:r>
              <a:rPr lang="zh-CN" altLang="en-US" sz="3200" b="1" u="sng">
                <a:solidFill>
                  <a:schemeClr val="hlin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万园之园</a:t>
            </a:r>
            <a:r>
              <a:rPr lang="zh-CN" altLang="en-US" sz="3200" b="1">
                <a:latin typeface="华文楷体" panose="02010600040101010101" pitchFamily="2" charset="-122"/>
                <a:ea typeface="华文楷体" panose="02010600040101010101" pitchFamily="2" charset="-122"/>
              </a:rPr>
              <a:t>”、“</a:t>
            </a:r>
            <a:r>
              <a:rPr lang="zh-CN" altLang="en-US" sz="3200" b="1" u="sng">
                <a:solidFill>
                  <a:schemeClr val="hlin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世界园林的典范</a:t>
            </a:r>
            <a:r>
              <a:rPr lang="zh-CN" altLang="en-US" sz="3200" b="1">
                <a:latin typeface="华文楷体" panose="02010600040101010101" pitchFamily="2" charset="-122"/>
                <a:ea typeface="华文楷体" panose="02010600040101010101" pitchFamily="2" charset="-122"/>
              </a:rPr>
              <a:t>”、“东方凡尔赛宫”等诸多美名。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0" y="533400"/>
            <a:ext cx="9144000" cy="603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Tahoma" panose="020B0604030504040204" pitchFamily="34" charset="0"/>
              </a:rPr>
              <a:t>1</a:t>
            </a:r>
            <a:r>
              <a:rPr lang="zh-CN" altLang="en-US" sz="2800" b="1">
                <a:solidFill>
                  <a:srgbClr val="000000"/>
                </a:solidFill>
                <a:latin typeface="Tahoma" panose="020B0604030504040204" pitchFamily="34" charset="0"/>
              </a:rPr>
              <a:t>、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雨果是哪国作家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,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代表作品有哪些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?</a:t>
            </a:r>
            <a:r>
              <a:rPr lang="en-US" altLang="zh-CN" sz="3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sz="3000" b="1">
              <a:latin typeface="Tahoma" panose="020B0604030504040204" pitchFamily="34" charset="0"/>
            </a:endParaRPr>
          </a:p>
          <a:p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2</a:t>
            </a:r>
            <a:r>
              <a:rPr lang="zh-CN" altLang="en-US" sz="3000" b="1">
                <a:solidFill>
                  <a:srgbClr val="000000"/>
                </a:solidFill>
                <a:latin typeface="Tahoma" panose="020B0604030504040204" pitchFamily="34" charset="0"/>
              </a:rPr>
              <a:t>、 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雨果提及艺术有哪两种来源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,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分别产生哪两种艺术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?</a:t>
            </a:r>
            <a:r>
              <a:rPr lang="en-US" altLang="zh-CN" sz="3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sz="3000" b="1">
              <a:latin typeface="Tahoma" panose="020B0604030504040204" pitchFamily="34" charset="0"/>
            </a:endParaRPr>
          </a:p>
          <a:p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3</a:t>
            </a:r>
            <a:r>
              <a:rPr lang="zh-CN" altLang="en-US" sz="3000" b="1">
                <a:solidFill>
                  <a:srgbClr val="000000"/>
                </a:solidFill>
                <a:latin typeface="Tahoma" panose="020B0604030504040204" pitchFamily="34" charset="0"/>
              </a:rPr>
              <a:t>、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各国艺术都有其代表建筑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,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如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: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希腊有</a:t>
            </a:r>
            <a:r>
              <a:rPr lang="zh-CN" altLang="en-US" sz="3000" b="1" u="sng">
                <a:solidFill>
                  <a:srgbClr val="000000"/>
                </a:solidFill>
                <a:latin typeface="Tahoma" panose="020B0604030504040204" pitchFamily="34" charset="0"/>
              </a:rPr>
              <a:t>                   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,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埃及有</a:t>
            </a:r>
            <a:r>
              <a:rPr lang="zh-CN" altLang="en-US" sz="3000" b="1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zh-CN" altLang="en-US" sz="3000" b="1" u="sng">
                <a:solidFill>
                  <a:srgbClr val="000000"/>
                </a:solidFill>
                <a:latin typeface="Tahoma" panose="020B0604030504040204" pitchFamily="34" charset="0"/>
              </a:rPr>
              <a:t>                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,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罗马有</a:t>
            </a:r>
            <a:r>
              <a:rPr lang="zh-CN" altLang="en-US" sz="3000" b="1" u="sng">
                <a:solidFill>
                  <a:srgbClr val="000000"/>
                </a:solidFill>
                <a:latin typeface="Tahoma" panose="020B0604030504040204" pitchFamily="34" charset="0"/>
              </a:rPr>
              <a:t>                     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,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巴黎有</a:t>
            </a:r>
            <a:r>
              <a:rPr lang="zh-CN" altLang="en-US" sz="3000" b="1" u="sng">
                <a:solidFill>
                  <a:srgbClr val="000000"/>
                </a:solidFill>
                <a:latin typeface="Tahoma" panose="020B0604030504040204" pitchFamily="34" charset="0"/>
              </a:rPr>
              <a:t>            </a:t>
            </a:r>
            <a:r>
              <a:rPr lang="zh-CN" altLang="en-US" sz="3000" b="1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,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而东方有</a:t>
            </a:r>
            <a:r>
              <a:rPr lang="zh-CN" altLang="en-US" sz="3000" b="1" u="sng">
                <a:solidFill>
                  <a:srgbClr val="000000"/>
                </a:solidFill>
                <a:latin typeface="Tahoma" panose="020B0604030504040204" pitchFamily="34" charset="0"/>
              </a:rPr>
              <a:t>                  </a:t>
            </a:r>
            <a:r>
              <a:rPr lang="zh-CN" altLang="en-US" sz="3000" b="1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.</a:t>
            </a:r>
            <a:r>
              <a:rPr lang="en-US" altLang="zh-CN" sz="3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endParaRPr lang="en-US" altLang="zh-CN" sz="3000" b="1">
              <a:latin typeface="Tahoma" panose="020B0604030504040204" pitchFamily="34" charset="0"/>
            </a:endParaRPr>
          </a:p>
          <a:p>
            <a:r>
              <a:rPr lang="en-US" altLang="zh-CN" sz="3000" b="1">
                <a:solidFill>
                  <a:srgbClr val="00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、  雨果评价圆明园的一个关键词</a:t>
            </a:r>
            <a:r>
              <a:rPr lang="zh-CN" altLang="en-US" sz="3000" b="1">
                <a:solidFill>
                  <a:srgbClr val="000000"/>
                </a:solidFill>
                <a:latin typeface="Tahoma" panose="020B0604030504040204" pitchFamily="34" charset="0"/>
              </a:rPr>
              <a:t> （ </a:t>
            </a:r>
            <a:r>
              <a:rPr lang="zh-CN" altLang="en-US" sz="3000" b="1" u="sng">
                <a:solidFill>
                  <a:srgbClr val="000000"/>
                </a:solidFill>
                <a:latin typeface="Tahoma" panose="020B0604030504040204" pitchFamily="34" charset="0"/>
              </a:rPr>
              <a:t>        </a:t>
            </a:r>
            <a:r>
              <a:rPr lang="zh-CN" altLang="en-US" sz="3000" b="1">
                <a:solidFill>
                  <a:srgbClr val="000000"/>
                </a:solidFill>
                <a:latin typeface="Tahoma" panose="020B0604030504040204" pitchFamily="34" charset="0"/>
              </a:rPr>
              <a:t>   </a:t>
            </a:r>
            <a:r>
              <a:rPr lang="zh-CN" altLang="en-US" sz="3000" b="1">
                <a:solidFill>
                  <a:srgbClr val="001414"/>
                </a:solidFill>
                <a:latin typeface="Tahoma" panose="020B0604030504040204" pitchFamily="34" charset="0"/>
              </a:rPr>
              <a:t>）</a:t>
            </a:r>
          </a:p>
          <a:p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5</a:t>
            </a:r>
            <a:r>
              <a:rPr lang="zh-CN" altLang="en-US" sz="3000" b="1">
                <a:solidFill>
                  <a:srgbClr val="000000"/>
                </a:solidFill>
                <a:latin typeface="Tahoma" panose="020B0604030504040204" pitchFamily="34" charset="0"/>
              </a:rPr>
              <a:t>、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按照雨果的描绘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,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圆明园中有哪些物品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?</a:t>
            </a:r>
          </a:p>
          <a:p>
            <a:pPr algn="just"/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6</a:t>
            </a:r>
            <a:r>
              <a:rPr lang="zh-CN" altLang="en-US" sz="3000" b="1">
                <a:solidFill>
                  <a:srgbClr val="000000"/>
                </a:solidFill>
                <a:latin typeface="Tahoma" panose="020B0604030504040204" pitchFamily="34" charset="0"/>
              </a:rPr>
              <a:t>、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雨果认为圆明园是为谁而建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?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为什么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?</a:t>
            </a:r>
            <a:r>
              <a:rPr lang="en-US" altLang="zh-CN" sz="3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sz="3000" b="1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just"/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7</a:t>
            </a:r>
            <a:r>
              <a:rPr lang="zh-CN" altLang="en-US" sz="3000" b="1">
                <a:solidFill>
                  <a:srgbClr val="000000"/>
                </a:solidFill>
                <a:latin typeface="Tahoma" panose="020B0604030504040204" pitchFamily="34" charset="0"/>
              </a:rPr>
              <a:t>、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两个“强盗”指谁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?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当时两国统治者分别是谁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?</a:t>
            </a:r>
          </a:p>
          <a:p>
            <a:pPr algn="just"/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8</a:t>
            </a:r>
            <a:r>
              <a:rPr lang="zh-CN" altLang="en-US" sz="3000" b="1">
                <a:solidFill>
                  <a:srgbClr val="000000"/>
                </a:solidFill>
                <a:latin typeface="Tahoma" panose="020B0604030504040204" pitchFamily="34" charset="0"/>
              </a:rPr>
              <a:t>、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英法联军火烧圆明园的罪魁祸首是谁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?</a:t>
            </a:r>
          </a:p>
          <a:p>
            <a:pPr algn="just"/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9</a:t>
            </a:r>
            <a:r>
              <a:rPr lang="zh-CN" altLang="en-US" sz="3000" b="1">
                <a:solidFill>
                  <a:srgbClr val="000000"/>
                </a:solidFill>
                <a:latin typeface="Tahoma" panose="020B0604030504040204" pitchFamily="34" charset="0"/>
              </a:rPr>
              <a:t>、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两个“强盗”在圆明园犯下了哪些罪行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?</a:t>
            </a:r>
            <a:r>
              <a:rPr lang="en-US" altLang="zh-CN" sz="3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sz="3000" b="1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just"/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10</a:t>
            </a:r>
            <a:r>
              <a:rPr lang="zh-CN" altLang="en-US" sz="3000" b="1">
                <a:solidFill>
                  <a:srgbClr val="000000"/>
                </a:solidFill>
                <a:latin typeface="Tahoma" panose="020B0604030504040204" pitchFamily="34" charset="0"/>
              </a:rPr>
              <a:t>、</a:t>
            </a: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</a:rPr>
              <a:t>雨果批判所有英国人与法国人吗</a:t>
            </a:r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?</a:t>
            </a:r>
          </a:p>
          <a:p>
            <a:pPr algn="just"/>
            <a:r>
              <a:rPr lang="en-US" altLang="zh-CN" sz="3000" b="1">
                <a:solidFill>
                  <a:srgbClr val="000000"/>
                </a:solidFill>
                <a:latin typeface="Tahoma" panose="020B0604030504040204" pitchFamily="34" charset="0"/>
              </a:rPr>
              <a:t>11 </a:t>
            </a:r>
            <a:r>
              <a:rPr lang="zh-CN" altLang="en-US" sz="3000" b="1">
                <a:solidFill>
                  <a:srgbClr val="000000"/>
                </a:solidFill>
              </a:rPr>
              <a:t>、</a:t>
            </a:r>
            <a:r>
              <a:rPr lang="zh-CN" altLang="en-US" sz="3000" b="1"/>
              <a:t>本文的语言充满讽刺意味，你能体会得到吗？</a:t>
            </a:r>
            <a:endParaRPr lang="zh-CN" altLang="en-US" sz="3000" b="1">
              <a:latin typeface="Tahoma" panose="020B0604030504040204" pitchFamily="34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39750" y="-34925"/>
            <a:ext cx="7975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Tahoma" panose="020B0604030504040204" pitchFamily="34" charset="0"/>
              </a:rPr>
              <a:t>       快速阅读，测测谁的速记能力好：</a:t>
            </a:r>
            <a:r>
              <a:rPr lang="en-US" altLang="zh-CN">
                <a:solidFill>
                  <a:schemeClr val="bg1"/>
                </a:solidFill>
              </a:rPr>
              <a:t>z···x···xk</a:t>
            </a:r>
          </a:p>
          <a:p>
            <a:endParaRPr lang="zh-CN" altLang="en-US" sz="3200" b="1">
              <a:solidFill>
                <a:srgbClr val="0000FF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547813" y="3500438"/>
            <a:ext cx="713898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i="1"/>
              <a:t>热情赞美圆明园的辉煌灿烂，强烈谴责英法联军的罪行。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403350" y="2781300"/>
            <a:ext cx="8172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i="1"/>
              <a:t>交代写信缘由。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582738" y="4876800"/>
            <a:ext cx="756126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i="1"/>
              <a:t>呼应开头，表达对英法联军侵略行径的揭露、控诉之情。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-238125" y="2852738"/>
            <a:ext cx="2409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i="1">
                <a:latin typeface="Gungsuh" panose="02030600000101010101" pitchFamily="18" charset="-127"/>
                <a:ea typeface="Gungsuh" panose="02030600000101010101" pitchFamily="18" charset="-127"/>
              </a:rPr>
              <a:t>（</a:t>
            </a:r>
            <a:r>
              <a:rPr lang="en-US" altLang="zh-CN" sz="3600" i="1">
                <a:latin typeface="Gungsuh" panose="02030600000101010101" pitchFamily="18" charset="-127"/>
                <a:ea typeface="Gungsuh" panose="02030600000101010101" pitchFamily="18" charset="-127"/>
              </a:rPr>
              <a:t>1</a:t>
            </a:r>
            <a:r>
              <a:rPr lang="zh-CN" altLang="en-US" sz="3600" i="1">
                <a:latin typeface="Gungsuh" panose="02030600000101010101" pitchFamily="18" charset="-127"/>
                <a:ea typeface="Gungsuh" panose="02030600000101010101" pitchFamily="18" charset="-127"/>
              </a:rPr>
              <a:t>）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-238125" y="3573463"/>
            <a:ext cx="2409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i="1">
                <a:latin typeface="Gungsuh" panose="02030600000101010101" pitchFamily="18" charset="-127"/>
                <a:ea typeface="Gungsuh" panose="02030600000101010101" pitchFamily="18" charset="-127"/>
              </a:rPr>
              <a:t>（</a:t>
            </a:r>
            <a:r>
              <a:rPr lang="en-US" altLang="zh-CN" sz="3600" i="1">
                <a:latin typeface="Gungsuh" panose="02030600000101010101" pitchFamily="18" charset="-127"/>
                <a:ea typeface="Gungsuh" panose="02030600000101010101" pitchFamily="18" charset="-127"/>
              </a:rPr>
              <a:t>2-9</a:t>
            </a:r>
            <a:r>
              <a:rPr lang="zh-CN" altLang="en-US" sz="3600" i="1">
                <a:latin typeface="Gungsuh" panose="02030600000101010101" pitchFamily="18" charset="-127"/>
                <a:ea typeface="Gungsuh" panose="02030600000101010101" pitchFamily="18" charset="-127"/>
              </a:rPr>
              <a:t>）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-303213" y="4800600"/>
            <a:ext cx="28654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i="1">
                <a:latin typeface="Gungsuh" panose="02030600000101010101" pitchFamily="18" charset="-127"/>
                <a:ea typeface="Gungsuh" panose="02030600000101010101" pitchFamily="18" charset="-127"/>
              </a:rPr>
              <a:t>（</a:t>
            </a:r>
            <a:r>
              <a:rPr lang="en-US" altLang="zh-CN" sz="3600" i="1">
                <a:latin typeface="Gungsuh" panose="02030600000101010101" pitchFamily="18" charset="-127"/>
                <a:ea typeface="Gungsuh" panose="02030600000101010101" pitchFamily="18" charset="-127"/>
              </a:rPr>
              <a:t>10</a:t>
            </a:r>
            <a:r>
              <a:rPr lang="zh-CN" altLang="en-US" sz="3600" i="1">
                <a:latin typeface="Gungsuh" panose="02030600000101010101" pitchFamily="18" charset="-127"/>
                <a:ea typeface="Gungsuh" panose="02030600000101010101" pitchFamily="18" charset="-127"/>
              </a:rPr>
              <a:t>）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3924300" y="404813"/>
            <a:ext cx="4176713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i="1"/>
              <a:t> </a:t>
            </a:r>
            <a:r>
              <a:rPr lang="zh-CN" altLang="en-US" sz="3200" b="1" i="1"/>
              <a:t>作者严厉的谴责侵略者的罪行并对被侵略者、被掠夺者表同情</a:t>
            </a:r>
            <a:r>
              <a:rPr lang="en-US" altLang="zh-CN" sz="3200" b="1" i="1"/>
              <a:t>.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2843213" y="260350"/>
            <a:ext cx="3241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      </a:t>
            </a:r>
          </a:p>
        </p:txBody>
      </p:sp>
      <p:sp>
        <p:nvSpPr>
          <p:cNvPr id="11274" name="WordArt 10"/>
          <p:cNvSpPr>
            <a:spLocks noChangeArrowheads="1" noChangeShapeType="1"/>
          </p:cNvSpPr>
          <p:nvPr/>
        </p:nvSpPr>
        <p:spPr bwMode="auto">
          <a:xfrm>
            <a:off x="0" y="404813"/>
            <a:ext cx="3635375" cy="16129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zh-CN" alt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68999"/>
                    </a:srgbClr>
                  </a:outerShdw>
                </a:effectLst>
                <a:latin typeface="宋体" panose="02010600030101010101" pitchFamily="2" charset="-122"/>
              </a:rPr>
              <a:t>整体感知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468313" y="2146300"/>
            <a:ext cx="25828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/>
              <a:t>结构分析</a:t>
            </a:r>
            <a:r>
              <a:rPr lang="en-US" altLang="zh-CN" sz="3600" b="1"/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7" grpId="0" autoUpdateAnimBg="0"/>
      <p:bldP spid="11268" grpId="0" autoUpdateAnimBg="0"/>
      <p:bldP spid="11269" grpId="0" autoUpdateAnimBg="0"/>
      <p:bldP spid="11270" grpId="0" autoUpdateAnimBg="0"/>
      <p:bldP spid="11271" grpId="0" autoUpdateAnimBg="0"/>
      <p:bldP spid="1127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23850" y="2205038"/>
            <a:ext cx="8497888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zh-CN" altLang="en-US" sz="3600" b="1" i="1"/>
              <a:t>是幻想艺术的最高成就。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zh-CN" altLang="en-US" sz="3600" b="1" i="1"/>
              <a:t>集中了超人的民族的想象力所能产生的一切成就。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zh-CN" altLang="en-US" sz="3600" b="1" i="1"/>
              <a:t>是人类文明的结晶，亚洲文明的剪影</a:t>
            </a:r>
          </a:p>
        </p:txBody>
      </p:sp>
      <p:sp>
        <p:nvSpPr>
          <p:cNvPr id="12291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620713"/>
            <a:ext cx="7380287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zh-CN" altLang="en-US" sz="3600" b="1">
                <a:solidFill>
                  <a:srgbClr val="000000"/>
                </a:solidFill>
              </a:rPr>
              <a:t>作者赞美圆明园</a:t>
            </a:r>
            <a:r>
              <a:rPr lang="en-US" altLang="zh-CN" sz="3600" b="1">
                <a:solidFill>
                  <a:srgbClr val="000000"/>
                </a:solidFill>
              </a:rPr>
              <a:t>:</a:t>
            </a:r>
            <a:r>
              <a:rPr lang="zh-CN" altLang="en-US" sz="4800" b="1" i="1">
                <a:solidFill>
                  <a:srgbClr val="FF0000"/>
                </a:solidFill>
              </a:rPr>
              <a:t>世界奇迹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 autoUpdateAnimBg="0"/>
    </p:bldLst>
  </p:timing>
</p:sld>
</file>

<file path=ppt/theme/theme1.xml><?xml version="1.0" encoding="utf-8"?>
<a:theme xmlns:a="http://schemas.openxmlformats.org/drawingml/2006/main" name="古瓶荷花">
  <a:themeElements>
    <a:clrScheme name="古瓶荷花 1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E"/>
      </a:accent4>
      <a:accent5>
        <a:srgbClr val="E2F4FF"/>
      </a:accent5>
      <a:accent6>
        <a:srgbClr val="2D8AE7"/>
      </a:accent6>
      <a:hlink>
        <a:srgbClr val="CC0066"/>
      </a:hlink>
      <a:folHlink>
        <a:srgbClr val="7D7DA9"/>
      </a:folHlink>
    </a:clrScheme>
    <a:fontScheme name="古瓶荷花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古瓶荷花 1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E"/>
        </a:accent4>
        <a:accent5>
          <a:srgbClr val="E2F4FF"/>
        </a:accent5>
        <a:accent6>
          <a:srgbClr val="2D8AE7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2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6FAF5"/>
        </a:accent3>
        <a:accent4>
          <a:srgbClr val="006765"/>
        </a:accent4>
        <a:accent5>
          <a:srgbClr val="F1F5F0"/>
        </a:accent5>
        <a:accent6>
          <a:srgbClr val="E78A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3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C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4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A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5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F"/>
        </a:accent3>
        <a:accent4>
          <a:srgbClr val="53537E"/>
        </a:accent4>
        <a:accent5>
          <a:srgbClr val="FFEEEE"/>
        </a:accent5>
        <a:accent6>
          <a:srgbClr val="E78A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6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C"/>
        </a:accent4>
        <a:accent5>
          <a:srgbClr val="E9F7FF"/>
        </a:accent5>
        <a:accent6>
          <a:srgbClr val="E78A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7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EEE"/>
        </a:accent3>
        <a:accent4>
          <a:srgbClr val="0056AE"/>
        </a:accent4>
        <a:accent5>
          <a:srgbClr val="FFFFE2"/>
        </a:accent5>
        <a:accent6>
          <a:srgbClr val="008A8A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8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12121"/>
        </a:accent4>
        <a:accent5>
          <a:srgbClr val="E1E1EB"/>
        </a:accent5>
        <a:accent6>
          <a:srgbClr val="E7B9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教学无忧http://jiaoxue5u.taobao.com/专注中小学 教学事业！</Template>
  <TotalTime>0</TotalTime>
  <Pages>0</Pages>
  <Words>1342</Words>
  <Characters>0</Characters>
  <Application>Microsoft Office PowerPoint</Application>
  <DocSecurity>0</DocSecurity>
  <PresentationFormat>全屏显示(4:3)</PresentationFormat>
  <Lines>0</Lines>
  <Paragraphs>118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古瓶荷花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教学无忧http://jiaoxue5u.taobao.com/专注中小学 教学事业！</Manager>
  <Company>教学无忧http://jiaoxue5u.taobao.com/专注中小学 教学事业！</Company>
  <LinksUpToDate>false</LinksUpToDate>
  <CharactersWithSpaces>0</CharactersWithSpaces>
  <SharedDoc>false</SharedDoc>
  <HyperlinkBase>http://jiaoxue5u.taobao.com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教学无忧http://jiaoxue5u.taobao.com/专注中小学 教学事业！</dc:title>
  <dc:subject>教学无忧http://jiaoxue5u.taobao.com/专注中小学 教学事业！</dc:subject>
  <dc:creator>教学无忧http://jiaoxue5u.taobao.com/专注中小学 教学事业！</dc:creator>
  <cp:keywords>教学无忧http://jiaoxue5u.taobao.com/专注中小学 教学事业！</cp:keywords>
  <dc:description>教学无忧http://jiaoxue5u.taobao.com/专注中小学 教学事业！</dc:description>
  <cp:lastModifiedBy>Administrator</cp:lastModifiedBy>
  <cp:revision>31</cp:revision>
  <dcterms:created xsi:type="dcterms:W3CDTF">2013-12-12T06:28:06Z</dcterms:created>
  <dcterms:modified xsi:type="dcterms:W3CDTF">2015-08-25T09:31:40Z</dcterms:modified>
  <cp:category>教学无忧http://jiaoxue5u.taobao.com/专注中小学 教学事业！</cp:category>
</cp:coreProperties>
</file>